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B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55B3850-413F-49C4-93BB-12021FB8EC3D}" type="datetimeFigureOut">
              <a:rPr lang="el-GR" smtClean="0"/>
              <a:t>10/2/2024</a:t>
            </a:fld>
            <a:endParaRPr lang="el-G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l-G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94DB20E1-4128-462B-A7CF-13C55D79B5B3}" type="slidenum">
              <a:rPr lang="el-GR" smtClean="0"/>
              <a:t>‹#›</a:t>
            </a:fld>
            <a:endParaRPr lang="el-GR"/>
          </a:p>
        </p:txBody>
      </p:sp>
    </p:spTree>
    <p:extLst>
      <p:ext uri="{BB962C8B-B14F-4D97-AF65-F5344CB8AC3E}">
        <p14:creationId xmlns:p14="http://schemas.microsoft.com/office/powerpoint/2010/main" val="2293286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55B3850-413F-49C4-93BB-12021FB8EC3D}" type="datetimeFigureOut">
              <a:rPr lang="el-GR" smtClean="0"/>
              <a:t>10/2/2024</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4DB20E1-4128-462B-A7CF-13C55D79B5B3}" type="slidenum">
              <a:rPr lang="el-GR" smtClean="0"/>
              <a:t>‹#›</a:t>
            </a:fld>
            <a:endParaRPr lang="el-GR"/>
          </a:p>
        </p:txBody>
      </p:sp>
    </p:spTree>
    <p:extLst>
      <p:ext uri="{BB962C8B-B14F-4D97-AF65-F5344CB8AC3E}">
        <p14:creationId xmlns:p14="http://schemas.microsoft.com/office/powerpoint/2010/main" val="126664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55B3850-413F-49C4-93BB-12021FB8EC3D}" type="datetimeFigureOut">
              <a:rPr lang="el-GR" smtClean="0"/>
              <a:t>10/2/2024</a:t>
            </a:fld>
            <a:endParaRPr lang="el-GR"/>
          </a:p>
        </p:txBody>
      </p:sp>
      <p:sp>
        <p:nvSpPr>
          <p:cNvPr id="5" name="Footer Placeholder 4"/>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4DB20E1-4128-462B-A7CF-13C55D79B5B3}" type="slidenum">
              <a:rPr lang="el-GR" smtClean="0"/>
              <a:t>‹#›</a:t>
            </a:fld>
            <a:endParaRPr lang="el-GR"/>
          </a:p>
        </p:txBody>
      </p:sp>
    </p:spTree>
    <p:extLst>
      <p:ext uri="{BB962C8B-B14F-4D97-AF65-F5344CB8AC3E}">
        <p14:creationId xmlns:p14="http://schemas.microsoft.com/office/powerpoint/2010/main" val="3607726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a:t>Κάντε κλικ για να επεξεργαστείτε τον τίτλο υποδείγματος</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55B3850-413F-49C4-93BB-12021FB8EC3D}" type="datetimeFigureOut">
              <a:rPr lang="el-GR" smtClean="0"/>
              <a:t>10/2/2024</a:t>
            </a:fld>
            <a:endParaRPr lang="el-GR"/>
          </a:p>
        </p:txBody>
      </p:sp>
      <p:sp>
        <p:nvSpPr>
          <p:cNvPr id="5" name="Footer Placeholder 4"/>
          <p:cNvSpPr>
            <a:spLocks noGrp="1"/>
          </p:cNvSpPr>
          <p:nvPr>
            <p:ph type="ftr" sz="quarter" idx="11"/>
          </p:nvPr>
        </p:nvSpPr>
        <p:spPr/>
        <p:txBody>
          <a:bodyPr/>
          <a:lstStyle/>
          <a:p>
            <a:endParaRPr lang="el-G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4DB20E1-4128-462B-A7CF-13C55D79B5B3}" type="slidenum">
              <a:rPr lang="el-GR" smtClean="0"/>
              <a:t>‹#›</a:t>
            </a:fld>
            <a:endParaRPr lang="el-GR"/>
          </a:p>
        </p:txBody>
      </p:sp>
    </p:spTree>
    <p:extLst>
      <p:ext uri="{BB962C8B-B14F-4D97-AF65-F5344CB8AC3E}">
        <p14:creationId xmlns:p14="http://schemas.microsoft.com/office/powerpoint/2010/main" val="4257646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55B3850-413F-49C4-93BB-12021FB8EC3D}" type="datetimeFigureOut">
              <a:rPr lang="el-GR" smtClean="0"/>
              <a:t>10/2/2024</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4DB20E1-4128-462B-A7CF-13C55D79B5B3}" type="slidenum">
              <a:rPr lang="el-GR" smtClean="0"/>
              <a:t>‹#›</a:t>
            </a:fld>
            <a:endParaRPr lang="el-GR"/>
          </a:p>
        </p:txBody>
      </p:sp>
    </p:spTree>
    <p:extLst>
      <p:ext uri="{BB962C8B-B14F-4D97-AF65-F5344CB8AC3E}">
        <p14:creationId xmlns:p14="http://schemas.microsoft.com/office/powerpoint/2010/main" val="1415778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55B3850-413F-49C4-93BB-12021FB8EC3D}" type="datetimeFigureOut">
              <a:rPr lang="el-GR" smtClean="0"/>
              <a:t>10/2/2024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4DB20E1-4128-462B-A7CF-13C55D79B5B3}" type="slidenum">
              <a:rPr lang="el-GR" smtClean="0"/>
              <a:t>‹#›</a:t>
            </a:fld>
            <a:endParaRPr lang="el-GR"/>
          </a:p>
        </p:txBody>
      </p:sp>
    </p:spTree>
    <p:extLst>
      <p:ext uri="{BB962C8B-B14F-4D97-AF65-F5344CB8AC3E}">
        <p14:creationId xmlns:p14="http://schemas.microsoft.com/office/powerpoint/2010/main" val="3248721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55B3850-413F-49C4-93BB-12021FB8EC3D}" type="datetimeFigureOut">
              <a:rPr lang="el-GR" smtClean="0"/>
              <a:t>10/2/2024</a:t>
            </a:fld>
            <a:endParaRPr lang="el-GR"/>
          </a:p>
        </p:txBody>
      </p:sp>
      <p:sp>
        <p:nvSpPr>
          <p:cNvPr id="8" name="Footer Placeholder 7"/>
          <p:cNvSpPr>
            <a:spLocks noGrp="1"/>
          </p:cNvSpPr>
          <p:nvPr>
            <p:ph type="ftr" sz="quarter" idx="11"/>
          </p:nvPr>
        </p:nvSpPr>
        <p:spPr>
          <a:xfrm>
            <a:off x="561111" y="6391838"/>
            <a:ext cx="3644282" cy="304801"/>
          </a:xfrm>
        </p:spPr>
        <p:txBody>
          <a:bodyPr/>
          <a:lstStyle/>
          <a:p>
            <a:endParaRPr lang="el-GR"/>
          </a:p>
        </p:txBody>
      </p:sp>
      <p:sp>
        <p:nvSpPr>
          <p:cNvPr id="9" name="Slide Number Placeholder 8"/>
          <p:cNvSpPr>
            <a:spLocks noGrp="1"/>
          </p:cNvSpPr>
          <p:nvPr>
            <p:ph type="sldNum" sz="quarter" idx="12"/>
          </p:nvPr>
        </p:nvSpPr>
        <p:spPr/>
        <p:txBody>
          <a:bodyPr/>
          <a:lstStyle/>
          <a:p>
            <a:fld id="{94DB20E1-4128-462B-A7CF-13C55D79B5B3}" type="slidenum">
              <a:rPr lang="el-GR" smtClean="0"/>
              <a:t>‹#›</a:t>
            </a:fld>
            <a:endParaRPr lang="el-GR"/>
          </a:p>
        </p:txBody>
      </p:sp>
    </p:spTree>
    <p:extLst>
      <p:ext uri="{BB962C8B-B14F-4D97-AF65-F5344CB8AC3E}">
        <p14:creationId xmlns:p14="http://schemas.microsoft.com/office/powerpoint/2010/main" val="3364418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55B3850-413F-49C4-93BB-12021FB8EC3D}" type="datetimeFigureOut">
              <a:rPr lang="el-GR" smtClean="0"/>
              <a:t>10/2/2024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4DB20E1-4128-462B-A7CF-13C55D79B5B3}" type="slidenum">
              <a:rPr lang="el-GR" smtClean="0"/>
              <a:t>‹#›</a:t>
            </a:fld>
            <a:endParaRPr lang="el-GR"/>
          </a:p>
        </p:txBody>
      </p:sp>
    </p:spTree>
    <p:extLst>
      <p:ext uri="{BB962C8B-B14F-4D97-AF65-F5344CB8AC3E}">
        <p14:creationId xmlns:p14="http://schemas.microsoft.com/office/powerpoint/2010/main" val="3960763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55B3850-413F-49C4-93BB-12021FB8EC3D}" type="datetimeFigureOut">
              <a:rPr lang="el-GR" smtClean="0"/>
              <a:t>10/2/2024</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4DB20E1-4128-462B-A7CF-13C55D79B5B3}" type="slidenum">
              <a:rPr lang="el-GR" smtClean="0"/>
              <a:t>‹#›</a:t>
            </a:fld>
            <a:endParaRPr lang="el-GR"/>
          </a:p>
        </p:txBody>
      </p:sp>
    </p:spTree>
    <p:extLst>
      <p:ext uri="{BB962C8B-B14F-4D97-AF65-F5344CB8AC3E}">
        <p14:creationId xmlns:p14="http://schemas.microsoft.com/office/powerpoint/2010/main" val="1041565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55B3850-413F-49C4-93BB-12021FB8EC3D}" type="datetimeFigureOut">
              <a:rPr lang="el-GR" smtClean="0"/>
              <a:t>10/2/2024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4DB20E1-4128-462B-A7CF-13C55D79B5B3}" type="slidenum">
              <a:rPr lang="el-GR" smtClean="0"/>
              <a:t>‹#›</a:t>
            </a:fld>
            <a:endParaRPr lang="el-GR"/>
          </a:p>
        </p:txBody>
      </p:sp>
    </p:spTree>
    <p:extLst>
      <p:ext uri="{BB962C8B-B14F-4D97-AF65-F5344CB8AC3E}">
        <p14:creationId xmlns:p14="http://schemas.microsoft.com/office/powerpoint/2010/main" val="2014438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55B3850-413F-49C4-93BB-12021FB8EC3D}" type="datetimeFigureOut">
              <a:rPr lang="el-GR" smtClean="0"/>
              <a:t>10/2/2024</a:t>
            </a:fld>
            <a:endParaRPr lang="el-GR"/>
          </a:p>
        </p:txBody>
      </p:sp>
      <p:sp>
        <p:nvSpPr>
          <p:cNvPr id="5" name="Footer Placeholder 4"/>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4DB20E1-4128-462B-A7CF-13C55D79B5B3}" type="slidenum">
              <a:rPr lang="el-GR" smtClean="0"/>
              <a:t>‹#›</a:t>
            </a:fld>
            <a:endParaRPr lang="el-GR"/>
          </a:p>
        </p:txBody>
      </p:sp>
    </p:spTree>
    <p:extLst>
      <p:ext uri="{BB962C8B-B14F-4D97-AF65-F5344CB8AC3E}">
        <p14:creationId xmlns:p14="http://schemas.microsoft.com/office/powerpoint/2010/main" val="2455803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D55B3850-413F-49C4-93BB-12021FB8EC3D}" type="datetimeFigureOut">
              <a:rPr lang="el-GR" smtClean="0"/>
              <a:t>10/2/2024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4DB20E1-4128-462B-A7CF-13C55D79B5B3}" type="slidenum">
              <a:rPr lang="el-GR" smtClean="0"/>
              <a:t>‹#›</a:t>
            </a:fld>
            <a:endParaRPr lang="el-GR"/>
          </a:p>
        </p:txBody>
      </p:sp>
    </p:spTree>
    <p:extLst>
      <p:ext uri="{BB962C8B-B14F-4D97-AF65-F5344CB8AC3E}">
        <p14:creationId xmlns:p14="http://schemas.microsoft.com/office/powerpoint/2010/main" val="889133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D55B3850-413F-49C4-93BB-12021FB8EC3D}" type="datetimeFigureOut">
              <a:rPr lang="el-GR" smtClean="0"/>
              <a:t>10/2/2024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4DB20E1-4128-462B-A7CF-13C55D79B5B3}" type="slidenum">
              <a:rPr lang="el-GR" smtClean="0"/>
              <a:t>‹#›</a:t>
            </a:fld>
            <a:endParaRPr lang="el-GR"/>
          </a:p>
        </p:txBody>
      </p:sp>
    </p:spTree>
    <p:extLst>
      <p:ext uri="{BB962C8B-B14F-4D97-AF65-F5344CB8AC3E}">
        <p14:creationId xmlns:p14="http://schemas.microsoft.com/office/powerpoint/2010/main" val="3800692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D55B3850-413F-49C4-93BB-12021FB8EC3D}" type="datetimeFigureOut">
              <a:rPr lang="el-GR" smtClean="0"/>
              <a:t>10/2/2024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4DB20E1-4128-462B-A7CF-13C55D79B5B3}" type="slidenum">
              <a:rPr lang="el-GR" smtClean="0"/>
              <a:t>‹#›</a:t>
            </a:fld>
            <a:endParaRPr lang="el-GR"/>
          </a:p>
        </p:txBody>
      </p:sp>
    </p:spTree>
    <p:extLst>
      <p:ext uri="{BB962C8B-B14F-4D97-AF65-F5344CB8AC3E}">
        <p14:creationId xmlns:p14="http://schemas.microsoft.com/office/powerpoint/2010/main" val="2214505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5B3850-413F-49C4-93BB-12021FB8EC3D}" type="datetimeFigureOut">
              <a:rPr lang="el-GR" smtClean="0"/>
              <a:t>10/2/2024</a:t>
            </a:fld>
            <a:endParaRPr lang="el-GR"/>
          </a:p>
        </p:txBody>
      </p:sp>
      <p:sp>
        <p:nvSpPr>
          <p:cNvPr id="3" name="Footer Placeholder 2"/>
          <p:cNvSpPr>
            <a:spLocks noGrp="1"/>
          </p:cNvSpPr>
          <p:nvPr>
            <p:ph type="ftr" sz="quarter" idx="11"/>
          </p:nvPr>
        </p:nvSpPr>
        <p:spPr/>
        <p:txBody>
          <a:bodyPr/>
          <a:lstStyle/>
          <a:p>
            <a:endParaRPr lang="el-G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4DB20E1-4128-462B-A7CF-13C55D79B5B3}" type="slidenum">
              <a:rPr lang="el-GR" smtClean="0"/>
              <a:t>‹#›</a:t>
            </a:fld>
            <a:endParaRPr lang="el-GR"/>
          </a:p>
        </p:txBody>
      </p:sp>
    </p:spTree>
    <p:extLst>
      <p:ext uri="{BB962C8B-B14F-4D97-AF65-F5344CB8AC3E}">
        <p14:creationId xmlns:p14="http://schemas.microsoft.com/office/powerpoint/2010/main" val="256221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55B3850-413F-49C4-93BB-12021FB8EC3D}" type="datetimeFigureOut">
              <a:rPr lang="el-GR" smtClean="0"/>
              <a:t>10/2/2024</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4DB20E1-4128-462B-A7CF-13C55D79B5B3}" type="slidenum">
              <a:rPr lang="el-GR" smtClean="0"/>
              <a:t>‹#›</a:t>
            </a:fld>
            <a:endParaRPr lang="el-GR"/>
          </a:p>
        </p:txBody>
      </p:sp>
    </p:spTree>
    <p:extLst>
      <p:ext uri="{BB962C8B-B14F-4D97-AF65-F5344CB8AC3E}">
        <p14:creationId xmlns:p14="http://schemas.microsoft.com/office/powerpoint/2010/main" val="2539635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55B3850-413F-49C4-93BB-12021FB8EC3D}" type="datetimeFigureOut">
              <a:rPr lang="el-GR" smtClean="0"/>
              <a:t>10/2/2024</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4DB20E1-4128-462B-A7CF-13C55D79B5B3}" type="slidenum">
              <a:rPr lang="el-GR" smtClean="0"/>
              <a:t>‹#›</a:t>
            </a:fld>
            <a:endParaRPr lang="el-GR"/>
          </a:p>
        </p:txBody>
      </p:sp>
    </p:spTree>
    <p:extLst>
      <p:ext uri="{BB962C8B-B14F-4D97-AF65-F5344CB8AC3E}">
        <p14:creationId xmlns:p14="http://schemas.microsoft.com/office/powerpoint/2010/main" val="1979748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D55B3850-413F-49C4-93BB-12021FB8EC3D}" type="datetimeFigureOut">
              <a:rPr lang="el-GR" smtClean="0"/>
              <a:t>10/2/2024</a:t>
            </a:fld>
            <a:endParaRPr lang="el-G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l-G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4DB20E1-4128-462B-A7CF-13C55D79B5B3}" type="slidenum">
              <a:rPr lang="el-GR" smtClean="0"/>
              <a:t>‹#›</a:t>
            </a:fld>
            <a:endParaRPr lang="el-GR"/>
          </a:p>
        </p:txBody>
      </p:sp>
    </p:spTree>
    <p:extLst>
      <p:ext uri="{BB962C8B-B14F-4D97-AF65-F5344CB8AC3E}">
        <p14:creationId xmlns:p14="http://schemas.microsoft.com/office/powerpoint/2010/main" val="2541378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6CDF7F-B9A2-C70B-8BB2-A6BEE9740B3C}"/>
              </a:ext>
            </a:extLst>
          </p:cNvPr>
          <p:cNvSpPr>
            <a:spLocks noGrp="1"/>
          </p:cNvSpPr>
          <p:nvPr>
            <p:ph type="ctrTitle"/>
          </p:nvPr>
        </p:nvSpPr>
        <p:spPr/>
        <p:txBody>
          <a:bodyPr/>
          <a:lstStyle/>
          <a:p>
            <a:r>
              <a:rPr lang="el-GR" dirty="0"/>
              <a:t>Η τριήμερη επίσκεψη στην Αθήνα-Βουλή των Ελλήνων</a:t>
            </a:r>
          </a:p>
        </p:txBody>
      </p:sp>
      <p:sp>
        <p:nvSpPr>
          <p:cNvPr id="3" name="Υπότιτλος 2">
            <a:extLst>
              <a:ext uri="{FF2B5EF4-FFF2-40B4-BE49-F238E27FC236}">
                <a16:creationId xmlns:a16="http://schemas.microsoft.com/office/drawing/2014/main" id="{DE333923-E80C-32E4-64FE-B85B05F84760}"/>
              </a:ext>
            </a:extLst>
          </p:cNvPr>
          <p:cNvSpPr>
            <a:spLocks noGrp="1"/>
          </p:cNvSpPr>
          <p:nvPr>
            <p:ph type="subTitle" idx="1"/>
          </p:nvPr>
        </p:nvSpPr>
        <p:spPr/>
        <p:txBody>
          <a:bodyPr/>
          <a:lstStyle/>
          <a:p>
            <a:r>
              <a:rPr lang="el-GR" dirty="0"/>
              <a:t>1</a:t>
            </a:r>
            <a:r>
              <a:rPr lang="el-GR" baseline="30000" dirty="0"/>
              <a:t>ου</a:t>
            </a:r>
            <a:r>
              <a:rPr lang="el-GR" dirty="0"/>
              <a:t> Δημοτικού Σχολείου </a:t>
            </a:r>
            <a:r>
              <a:rPr lang="el-GR" dirty="0" err="1"/>
              <a:t>ΚαλοχωΡίου</a:t>
            </a:r>
            <a:endParaRPr lang="el-GR" dirty="0"/>
          </a:p>
          <a:p>
            <a:r>
              <a:rPr lang="el-GR" dirty="0"/>
              <a:t>ΓΕΩΡΓΙΑ</a:t>
            </a:r>
          </a:p>
        </p:txBody>
      </p:sp>
    </p:spTree>
    <p:extLst>
      <p:ext uri="{BB962C8B-B14F-4D97-AF65-F5344CB8AC3E}">
        <p14:creationId xmlns:p14="http://schemas.microsoft.com/office/powerpoint/2010/main" val="2615464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611A18-6880-78D9-17C8-CAF38BEC725D}"/>
              </a:ext>
            </a:extLst>
          </p:cNvPr>
          <p:cNvSpPr>
            <a:spLocks noGrp="1"/>
          </p:cNvSpPr>
          <p:nvPr>
            <p:ph type="title"/>
          </p:nvPr>
        </p:nvSpPr>
        <p:spPr/>
        <p:txBody>
          <a:bodyPr/>
          <a:lstStyle/>
          <a:p>
            <a:r>
              <a:rPr lang="el-GR" dirty="0"/>
              <a:t>Σταύρος Νιάρχος</a:t>
            </a:r>
          </a:p>
        </p:txBody>
      </p:sp>
      <p:sp>
        <p:nvSpPr>
          <p:cNvPr id="3" name="Θέση περιεχομένου 2">
            <a:extLst>
              <a:ext uri="{FF2B5EF4-FFF2-40B4-BE49-F238E27FC236}">
                <a16:creationId xmlns:a16="http://schemas.microsoft.com/office/drawing/2014/main" id="{C7E71B95-0C67-A559-0363-A33D5850BBC0}"/>
              </a:ext>
            </a:extLst>
          </p:cNvPr>
          <p:cNvSpPr>
            <a:spLocks noGrp="1"/>
          </p:cNvSpPr>
          <p:nvPr>
            <p:ph sz="half" idx="1"/>
          </p:nvPr>
        </p:nvSpPr>
        <p:spPr>
          <a:xfrm>
            <a:off x="611927" y="1947517"/>
            <a:ext cx="4825158" cy="4910483"/>
          </a:xfrm>
        </p:spPr>
        <p:txBody>
          <a:bodyPr>
            <a:normAutofit fontScale="25000" lnSpcReduction="20000"/>
          </a:bodyPr>
          <a:lstStyle/>
          <a:p>
            <a:pPr marL="0" indent="0" algn="just">
              <a:lnSpc>
                <a:spcPct val="120000"/>
              </a:lnSpc>
              <a:spcAft>
                <a:spcPts val="1000"/>
              </a:spcAft>
              <a:buNone/>
            </a:pP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20000"/>
              </a:lnSpc>
              <a:spcAft>
                <a:spcPts val="1000"/>
              </a:spcAft>
              <a:buNone/>
            </a:pPr>
            <a:r>
              <a:rPr lang="el-GR" sz="8000" dirty="0">
                <a:ln>
                  <a:noFill/>
                </a:ln>
                <a:solidFill>
                  <a:srgbClr val="6600CC"/>
                </a:solidFill>
                <a:effectLst>
                  <a:reflection blurRad="6350" stA="53000" endA="300" endPos="35500" dir="5400000" sy="-90000" algn="bl"/>
                </a:effectLst>
                <a:latin typeface="Calibri" panose="020F0502020204030204" pitchFamily="34" charset="0"/>
                <a:ea typeface="Times New Roman" panose="02020603050405020304" pitchFamily="18" charset="0"/>
                <a:cs typeface="Times New Roman" panose="02020603050405020304" pitchFamily="18" charset="0"/>
              </a:rPr>
              <a:t>Η πρώτη μας επίσκεψη πραγματοποιήθηκε στο Πολιτιστικό Ίδρυμα Σταύρος Νιάρχος,</a:t>
            </a:r>
            <a:endParaRPr lang="el-GR" sz="8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20000"/>
              </a:lnSpc>
              <a:spcAft>
                <a:spcPts val="1000"/>
              </a:spcAft>
              <a:buNone/>
            </a:pPr>
            <a:r>
              <a:rPr lang="el-GR" sz="8000" dirty="0">
                <a:ln>
                  <a:noFill/>
                </a:ln>
                <a:solidFill>
                  <a:srgbClr val="6600CC"/>
                </a:solidFill>
                <a:effectLst>
                  <a:reflection blurRad="6350" stA="53000" endA="300" endPos="35500" dir="5400000" sy="-90000" algn="bl"/>
                </a:effectLst>
                <a:latin typeface="Calibri" panose="020F0502020204030204" pitchFamily="34" charset="0"/>
                <a:ea typeface="Times New Roman" panose="02020603050405020304" pitchFamily="18" charset="0"/>
                <a:cs typeface="Times New Roman" panose="02020603050405020304" pitchFamily="18" charset="0"/>
              </a:rPr>
              <a:t>ένας τεράστιος χώρος με ελεύθερη πρόσβαση που διέθετε</a:t>
            </a:r>
          </a:p>
          <a:p>
            <a:pPr marL="0" indent="0" algn="just">
              <a:lnSpc>
                <a:spcPct val="120000"/>
              </a:lnSpc>
              <a:spcAft>
                <a:spcPts val="1000"/>
              </a:spcAft>
              <a:buNone/>
            </a:pPr>
            <a:r>
              <a:rPr lang="el-GR" sz="8000" dirty="0">
                <a:ln>
                  <a:noFill/>
                </a:ln>
                <a:solidFill>
                  <a:srgbClr val="6600CC"/>
                </a:solidFill>
                <a:effectLst>
                  <a:reflection blurRad="6350" stA="53000" endA="300" endPos="35500" dir="5400000" sy="-90000" algn="bl"/>
                </a:effectLst>
                <a:latin typeface="Calibri" panose="020F0502020204030204" pitchFamily="34" charset="0"/>
                <a:ea typeface="Times New Roman" panose="02020603050405020304" pitchFamily="18" charset="0"/>
                <a:cs typeface="Times New Roman" panose="02020603050405020304" pitchFamily="18" charset="0"/>
              </a:rPr>
              <a:t>8 ορόφους , μια πισίνα, μια   πολύ μεγάλη Εθνική βιβλιοθήκη,</a:t>
            </a:r>
            <a:endParaRPr lang="el-GR" sz="8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20000"/>
              </a:lnSpc>
              <a:spcAft>
                <a:spcPts val="1000"/>
              </a:spcAft>
              <a:buNone/>
            </a:pPr>
            <a:r>
              <a:rPr lang="el-GR" sz="8000" dirty="0">
                <a:ln>
                  <a:noFill/>
                </a:ln>
                <a:solidFill>
                  <a:srgbClr val="6600CC"/>
                </a:solidFill>
                <a:effectLst>
                  <a:reflection blurRad="6350" stA="53000" endA="300" endPos="35500" dir="5400000" sy="-90000" algn="bl"/>
                </a:effectLst>
                <a:latin typeface="Calibri" panose="020F0502020204030204" pitchFamily="34" charset="0"/>
                <a:ea typeface="Times New Roman" panose="02020603050405020304" pitchFamily="18" charset="0"/>
                <a:cs typeface="Times New Roman" panose="02020603050405020304" pitchFamily="18" charset="0"/>
              </a:rPr>
              <a:t>Εθνική λυρική σκηνή   καθώς και το πάρκο Σταύρος Νιάρχος</a:t>
            </a:r>
            <a:endParaRPr lang="el-GR" sz="8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20000"/>
              </a:lnSpc>
              <a:spcAft>
                <a:spcPts val="1000"/>
              </a:spcAft>
              <a:buNone/>
            </a:pPr>
            <a:r>
              <a:rPr lang="el-GR" sz="8000" dirty="0">
                <a:ln>
                  <a:noFill/>
                </a:ln>
                <a:solidFill>
                  <a:srgbClr val="6600CC"/>
                </a:solidFill>
                <a:effectLst>
                  <a:reflection blurRad="6350" stA="53000" endA="300" endPos="35500" dir="5400000" sy="-90000" algn="bl"/>
                </a:effectLst>
                <a:latin typeface="Calibri" panose="020F0502020204030204" pitchFamily="34" charset="0"/>
                <a:ea typeface="Times New Roman" panose="02020603050405020304" pitchFamily="18" charset="0"/>
                <a:cs typeface="Times New Roman" panose="02020603050405020304" pitchFamily="18" charset="0"/>
              </a:rPr>
              <a:t>ένα από τα μεγαλύτερα σημεία πράσινου στην Αθήνα</a:t>
            </a:r>
            <a:endParaRPr lang="el-GR" sz="8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20000"/>
              </a:lnSpc>
              <a:spcAft>
                <a:spcPts val="1000"/>
              </a:spcAft>
              <a:buNone/>
            </a:pPr>
            <a:r>
              <a:rPr lang="el-GR" sz="8000" dirty="0">
                <a:ln>
                  <a:noFill/>
                </a:ln>
                <a:solidFill>
                  <a:srgbClr val="6600CC"/>
                </a:solidFill>
                <a:effectLst>
                  <a:reflection blurRad="6350" stA="53000" endA="300" endPos="35500" dir="5400000" sy="-90000" algn="bl"/>
                </a:effectLst>
                <a:latin typeface="Calibri" panose="020F0502020204030204" pitchFamily="34" charset="0"/>
                <a:ea typeface="Times New Roman" panose="02020603050405020304" pitchFamily="18" charset="0"/>
                <a:cs typeface="Times New Roman" panose="02020603050405020304" pitchFamily="18" charset="0"/>
              </a:rPr>
              <a:t>καλύπτοντας μια έκταση 210 στρεμμάτων.</a:t>
            </a:r>
            <a:endParaRPr lang="el-GR" sz="8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pPr>
            <a:endParaRPr lang="el-GR" dirty="0"/>
          </a:p>
        </p:txBody>
      </p:sp>
      <p:pic>
        <p:nvPicPr>
          <p:cNvPr id="16" name="Θέση περιεχομένου 15">
            <a:extLst>
              <a:ext uri="{FF2B5EF4-FFF2-40B4-BE49-F238E27FC236}">
                <a16:creationId xmlns:a16="http://schemas.microsoft.com/office/drawing/2014/main" id="{0AE7A7E3-B321-991B-3CB9-93695B9C980B}"/>
              </a:ext>
            </a:extLst>
          </p:cNvPr>
          <p:cNvPicPr>
            <a:picLocks noGrp="1" noChangeAspect="1"/>
          </p:cNvPicPr>
          <p:nvPr>
            <p:ph sz="half" idx="2"/>
          </p:nvPr>
        </p:nvPicPr>
        <p:blipFill>
          <a:blip r:embed="rId2"/>
          <a:stretch>
            <a:fillRect/>
          </a:stretch>
        </p:blipFill>
        <p:spPr>
          <a:xfrm>
            <a:off x="6656342" y="2522116"/>
            <a:ext cx="4905363" cy="3812423"/>
          </a:xfrm>
          <a:prstGeom prst="rect">
            <a:avLst/>
          </a:prstGeom>
        </p:spPr>
      </p:pic>
    </p:spTree>
    <p:extLst>
      <p:ext uri="{BB962C8B-B14F-4D97-AF65-F5344CB8AC3E}">
        <p14:creationId xmlns:p14="http://schemas.microsoft.com/office/powerpoint/2010/main" val="1265680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AD32925A-81B5-AD44-FB5B-5DD02CCCC17D}"/>
              </a:ext>
            </a:extLst>
          </p:cNvPr>
          <p:cNvSpPr>
            <a:spLocks noGrp="1"/>
          </p:cNvSpPr>
          <p:nvPr>
            <p:ph type="title"/>
          </p:nvPr>
        </p:nvSpPr>
        <p:spPr>
          <a:xfrm>
            <a:off x="1154954" y="762680"/>
            <a:ext cx="8825659" cy="917952"/>
          </a:xfrm>
        </p:spPr>
        <p:txBody>
          <a:bodyPr/>
          <a:lstStyle/>
          <a:p>
            <a:r>
              <a:rPr lang="el-GR" dirty="0"/>
              <a:t>Περιήγηση   στον Εθνικό κήπο , στο Προεδρικό Μέγαρο και το Καλλιμάρμαρο </a:t>
            </a:r>
          </a:p>
        </p:txBody>
      </p:sp>
      <p:sp>
        <p:nvSpPr>
          <p:cNvPr id="9" name="Θέση κειμένου 8">
            <a:extLst>
              <a:ext uri="{FF2B5EF4-FFF2-40B4-BE49-F238E27FC236}">
                <a16:creationId xmlns:a16="http://schemas.microsoft.com/office/drawing/2014/main" id="{00DACA01-6FDA-F140-620A-3EC50D3FCA8B}"/>
              </a:ext>
            </a:extLst>
          </p:cNvPr>
          <p:cNvSpPr>
            <a:spLocks noGrp="1"/>
          </p:cNvSpPr>
          <p:nvPr>
            <p:ph type="body" idx="1"/>
          </p:nvPr>
        </p:nvSpPr>
        <p:spPr/>
        <p:txBody>
          <a:bodyPr/>
          <a:lstStyle/>
          <a:p>
            <a:pPr algn="ctr"/>
            <a:r>
              <a:rPr lang="el-GR" dirty="0"/>
              <a:t>Εθνικό κήπο</a:t>
            </a:r>
          </a:p>
        </p:txBody>
      </p:sp>
      <p:sp>
        <p:nvSpPr>
          <p:cNvPr id="12" name="Θέση εικόνας 11">
            <a:extLst>
              <a:ext uri="{FF2B5EF4-FFF2-40B4-BE49-F238E27FC236}">
                <a16:creationId xmlns:a16="http://schemas.microsoft.com/office/drawing/2014/main" id="{A45CA902-1030-C3A5-9108-D987AB41F20A}"/>
              </a:ext>
            </a:extLst>
          </p:cNvPr>
          <p:cNvSpPr>
            <a:spLocks noGrp="1"/>
          </p:cNvSpPr>
          <p:nvPr>
            <p:ph type="pic" idx="15"/>
          </p:nvPr>
        </p:nvSpPr>
        <p:spPr/>
      </p:sp>
      <p:sp>
        <p:nvSpPr>
          <p:cNvPr id="13" name="Θέση κειμένου 12">
            <a:extLst>
              <a:ext uri="{FF2B5EF4-FFF2-40B4-BE49-F238E27FC236}">
                <a16:creationId xmlns:a16="http://schemas.microsoft.com/office/drawing/2014/main" id="{CD3769B7-7EFA-AB6C-5A41-CE838B18769D}"/>
              </a:ext>
            </a:extLst>
          </p:cNvPr>
          <p:cNvSpPr>
            <a:spLocks noGrp="1"/>
          </p:cNvSpPr>
          <p:nvPr>
            <p:ph type="body" sz="half" idx="18"/>
          </p:nvPr>
        </p:nvSpPr>
        <p:spPr>
          <a:xfrm>
            <a:off x="975357" y="5206402"/>
            <a:ext cx="3050438" cy="917952"/>
          </a:xfrm>
        </p:spPr>
        <p:txBody>
          <a:bodyPr>
            <a:normAutofit fontScale="92500" lnSpcReduction="20000"/>
          </a:bodyPr>
          <a:lstStyle/>
          <a:p>
            <a:r>
              <a:rPr lang="el-GR" dirty="0">
                <a:solidFill>
                  <a:schemeClr val="accent5">
                    <a:lumMod val="50000"/>
                  </a:schemeClr>
                </a:solidFill>
              </a:rPr>
              <a:t>Ο Εθνικός κήπος αποτελεί χαρακτηριστικό Ιστορικό τόπο στο Κέντρο της Αθήνας ανάμεσα στις συνοικίες του Κολωνακίου και του Παγκρατίου </a:t>
            </a:r>
          </a:p>
        </p:txBody>
      </p:sp>
      <p:sp>
        <p:nvSpPr>
          <p:cNvPr id="10" name="Θέση κειμένου 9">
            <a:extLst>
              <a:ext uri="{FF2B5EF4-FFF2-40B4-BE49-F238E27FC236}">
                <a16:creationId xmlns:a16="http://schemas.microsoft.com/office/drawing/2014/main" id="{2259743F-6164-0E0F-CD90-99BFE9DCD7A0}"/>
              </a:ext>
            </a:extLst>
          </p:cNvPr>
          <p:cNvSpPr>
            <a:spLocks noGrp="1"/>
          </p:cNvSpPr>
          <p:nvPr>
            <p:ph type="body" sz="quarter" idx="3"/>
          </p:nvPr>
        </p:nvSpPr>
        <p:spPr/>
        <p:txBody>
          <a:bodyPr/>
          <a:lstStyle/>
          <a:p>
            <a:r>
              <a:rPr lang="el-GR" dirty="0"/>
              <a:t>Προεδρικό Μέγαρο</a:t>
            </a:r>
          </a:p>
        </p:txBody>
      </p:sp>
      <p:pic>
        <p:nvPicPr>
          <p:cNvPr id="19" name="Θέση εικόνας 18">
            <a:extLst>
              <a:ext uri="{FF2B5EF4-FFF2-40B4-BE49-F238E27FC236}">
                <a16:creationId xmlns:a16="http://schemas.microsoft.com/office/drawing/2014/main" id="{FF49204E-9E99-BF19-A1A8-F8B8D3C6FAF2}"/>
              </a:ext>
            </a:extLst>
          </p:cNvPr>
          <p:cNvPicPr>
            <a:picLocks noGrp="1" noChangeAspect="1"/>
          </p:cNvPicPr>
          <p:nvPr>
            <p:ph type="pic" idx="21"/>
          </p:nvPr>
        </p:nvPicPr>
        <p:blipFill>
          <a:blip r:embed="rId2"/>
          <a:srcRect l="2682" r="2682"/>
          <a:stretch>
            <a:fillRect/>
          </a:stretch>
        </p:blipFill>
        <p:spPr>
          <a:xfrm>
            <a:off x="4487872" y="2603501"/>
            <a:ext cx="3262519" cy="1929344"/>
          </a:xfrm>
          <a:prstGeom prst="rect">
            <a:avLst/>
          </a:prstGeom>
        </p:spPr>
      </p:pic>
      <p:sp>
        <p:nvSpPr>
          <p:cNvPr id="14" name="Θέση κειμένου 13">
            <a:extLst>
              <a:ext uri="{FF2B5EF4-FFF2-40B4-BE49-F238E27FC236}">
                <a16:creationId xmlns:a16="http://schemas.microsoft.com/office/drawing/2014/main" id="{062A04C2-D39B-2157-2D92-202DF24F68DF}"/>
              </a:ext>
            </a:extLst>
          </p:cNvPr>
          <p:cNvSpPr>
            <a:spLocks noGrp="1"/>
          </p:cNvSpPr>
          <p:nvPr>
            <p:ph type="body" sz="half" idx="19"/>
          </p:nvPr>
        </p:nvSpPr>
        <p:spPr/>
        <p:txBody>
          <a:bodyPr>
            <a:normAutofit fontScale="92500" lnSpcReduction="20000"/>
          </a:bodyPr>
          <a:lstStyle/>
          <a:p>
            <a:r>
              <a:rPr lang="el-GR" dirty="0">
                <a:solidFill>
                  <a:srgbClr val="660B8B"/>
                </a:solidFill>
              </a:rPr>
              <a:t>Το Προεδρικό Μέγαρο παλαιότερα γνωστό ως Νέα Ανάκτορα , σήμερα στεγάζει την Προεδρία της Ελληνικής Δημοκρατίας , Κατερίνα </a:t>
            </a:r>
            <a:r>
              <a:rPr lang="el-GR" dirty="0" err="1">
                <a:solidFill>
                  <a:srgbClr val="660B8B"/>
                </a:solidFill>
              </a:rPr>
              <a:t>Σακελλαροπούλου</a:t>
            </a:r>
            <a:r>
              <a:rPr lang="el-GR" dirty="0">
                <a:solidFill>
                  <a:srgbClr val="660B8B"/>
                </a:solidFill>
              </a:rPr>
              <a:t> </a:t>
            </a:r>
          </a:p>
        </p:txBody>
      </p:sp>
      <p:sp>
        <p:nvSpPr>
          <p:cNvPr id="11" name="Θέση κειμένου 10">
            <a:extLst>
              <a:ext uri="{FF2B5EF4-FFF2-40B4-BE49-F238E27FC236}">
                <a16:creationId xmlns:a16="http://schemas.microsoft.com/office/drawing/2014/main" id="{5FF4A508-0F8C-25DC-4C4B-26988A3E622B}"/>
              </a:ext>
            </a:extLst>
          </p:cNvPr>
          <p:cNvSpPr>
            <a:spLocks noGrp="1"/>
          </p:cNvSpPr>
          <p:nvPr>
            <p:ph type="body" sz="quarter" idx="13"/>
          </p:nvPr>
        </p:nvSpPr>
        <p:spPr/>
        <p:txBody>
          <a:bodyPr/>
          <a:lstStyle/>
          <a:p>
            <a:pPr algn="ctr"/>
            <a:r>
              <a:rPr lang="el-GR" dirty="0"/>
              <a:t>Καλλιμάρμαρο</a:t>
            </a:r>
          </a:p>
        </p:txBody>
      </p:sp>
      <p:pic>
        <p:nvPicPr>
          <p:cNvPr id="20" name="Θέση εικόνας 19">
            <a:extLst>
              <a:ext uri="{FF2B5EF4-FFF2-40B4-BE49-F238E27FC236}">
                <a16:creationId xmlns:a16="http://schemas.microsoft.com/office/drawing/2014/main" id="{32FA7643-D9B3-8506-571B-8777365800BD}"/>
              </a:ext>
            </a:extLst>
          </p:cNvPr>
          <p:cNvPicPr>
            <a:picLocks noGrp="1" noChangeAspect="1"/>
          </p:cNvPicPr>
          <p:nvPr>
            <p:ph type="pic" idx="22"/>
          </p:nvPr>
        </p:nvPicPr>
        <p:blipFill>
          <a:blip r:embed="rId3"/>
          <a:srcRect t="5539" b="5539"/>
          <a:stretch>
            <a:fillRect/>
          </a:stretch>
        </p:blipFill>
        <p:spPr>
          <a:xfrm>
            <a:off x="7851686" y="2603500"/>
            <a:ext cx="3182183" cy="1952424"/>
          </a:xfrm>
          <a:prstGeom prst="rect">
            <a:avLst/>
          </a:prstGeom>
        </p:spPr>
      </p:pic>
      <p:sp>
        <p:nvSpPr>
          <p:cNvPr id="15" name="Θέση κειμένου 14">
            <a:extLst>
              <a:ext uri="{FF2B5EF4-FFF2-40B4-BE49-F238E27FC236}">
                <a16:creationId xmlns:a16="http://schemas.microsoft.com/office/drawing/2014/main" id="{08388693-84C1-5325-B699-144A51C0909B}"/>
              </a:ext>
            </a:extLst>
          </p:cNvPr>
          <p:cNvSpPr>
            <a:spLocks noGrp="1"/>
          </p:cNvSpPr>
          <p:nvPr>
            <p:ph type="body" sz="half" idx="20"/>
          </p:nvPr>
        </p:nvSpPr>
        <p:spPr>
          <a:xfrm>
            <a:off x="7981468" y="5109105"/>
            <a:ext cx="3051096" cy="917952"/>
          </a:xfrm>
        </p:spPr>
        <p:txBody>
          <a:bodyPr>
            <a:normAutofit fontScale="92500"/>
          </a:bodyPr>
          <a:lstStyle/>
          <a:p>
            <a:r>
              <a:rPr lang="el-GR" dirty="0">
                <a:solidFill>
                  <a:schemeClr val="accent5">
                    <a:lumMod val="50000"/>
                  </a:schemeClr>
                </a:solidFill>
              </a:rPr>
              <a:t>Στο </a:t>
            </a:r>
            <a:r>
              <a:rPr lang="el-GR" dirty="0" err="1">
                <a:solidFill>
                  <a:schemeClr val="accent5">
                    <a:lumMod val="50000"/>
                  </a:schemeClr>
                </a:solidFill>
              </a:rPr>
              <a:t>Παναθηναικό</a:t>
            </a:r>
            <a:r>
              <a:rPr lang="el-GR" dirty="0">
                <a:solidFill>
                  <a:schemeClr val="accent5">
                    <a:lumMod val="50000"/>
                  </a:schemeClr>
                </a:solidFill>
              </a:rPr>
              <a:t> Στάδιο , γνωστό και ως Καλλιμάρμαρο, έγιναν αγωνίσματα των </a:t>
            </a:r>
            <a:r>
              <a:rPr lang="el-GR" dirty="0" err="1">
                <a:solidFill>
                  <a:schemeClr val="accent5">
                    <a:lumMod val="50000"/>
                  </a:schemeClr>
                </a:solidFill>
              </a:rPr>
              <a:t>Α΄σύγχρονων</a:t>
            </a:r>
            <a:r>
              <a:rPr lang="el-GR" dirty="0">
                <a:solidFill>
                  <a:schemeClr val="accent5">
                    <a:lumMod val="50000"/>
                  </a:schemeClr>
                </a:solidFill>
              </a:rPr>
              <a:t> Ολυμπιακών Αγώνων, το 1896</a:t>
            </a:r>
            <a:r>
              <a:rPr lang="el-GR" dirty="0"/>
              <a:t>.</a:t>
            </a:r>
          </a:p>
        </p:txBody>
      </p:sp>
      <p:pic>
        <p:nvPicPr>
          <p:cNvPr id="18" name="Εικόνα 17">
            <a:extLst>
              <a:ext uri="{FF2B5EF4-FFF2-40B4-BE49-F238E27FC236}">
                <a16:creationId xmlns:a16="http://schemas.microsoft.com/office/drawing/2014/main" id="{82D98B83-C091-668A-486A-B6AFF3697934}"/>
              </a:ext>
            </a:extLst>
          </p:cNvPr>
          <p:cNvPicPr>
            <a:picLocks noChangeAspect="1"/>
          </p:cNvPicPr>
          <p:nvPr/>
        </p:nvPicPr>
        <p:blipFill>
          <a:blip r:embed="rId4"/>
          <a:stretch>
            <a:fillRect/>
          </a:stretch>
        </p:blipFill>
        <p:spPr>
          <a:xfrm>
            <a:off x="1153647" y="2603500"/>
            <a:ext cx="3182183" cy="1929344"/>
          </a:xfrm>
          <a:prstGeom prst="rect">
            <a:avLst/>
          </a:prstGeom>
        </p:spPr>
      </p:pic>
    </p:spTree>
    <p:extLst>
      <p:ext uri="{BB962C8B-B14F-4D97-AF65-F5344CB8AC3E}">
        <p14:creationId xmlns:p14="http://schemas.microsoft.com/office/powerpoint/2010/main" val="2859348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1">
            <a:extLst>
              <a:ext uri="{FF2B5EF4-FFF2-40B4-BE49-F238E27FC236}">
                <a16:creationId xmlns:a16="http://schemas.microsoft.com/office/drawing/2014/main" id="{265462E5-3428-008A-9D1B-19234A48694B}"/>
              </a:ext>
            </a:extLst>
          </p:cNvPr>
          <p:cNvSpPr>
            <a:spLocks noGrp="1"/>
          </p:cNvSpPr>
          <p:nvPr>
            <p:ph type="title"/>
          </p:nvPr>
        </p:nvSpPr>
        <p:spPr/>
        <p:txBody>
          <a:bodyPr/>
          <a:lstStyle/>
          <a:p>
            <a:r>
              <a:rPr lang="el-GR" dirty="0"/>
              <a:t>Μνημείο του αγνώστου στρατιώτη και η αλλαγή της Προεδρικής Φρουράς </a:t>
            </a:r>
          </a:p>
        </p:txBody>
      </p:sp>
      <p:sp>
        <p:nvSpPr>
          <p:cNvPr id="13" name="Θέση κειμένου 12">
            <a:extLst>
              <a:ext uri="{FF2B5EF4-FFF2-40B4-BE49-F238E27FC236}">
                <a16:creationId xmlns:a16="http://schemas.microsoft.com/office/drawing/2014/main" id="{EEB74E2E-0B74-3279-4269-3533836B4D99}"/>
              </a:ext>
            </a:extLst>
          </p:cNvPr>
          <p:cNvSpPr>
            <a:spLocks noGrp="1"/>
          </p:cNvSpPr>
          <p:nvPr>
            <p:ph type="body" idx="1"/>
          </p:nvPr>
        </p:nvSpPr>
        <p:spPr>
          <a:xfrm>
            <a:off x="1154955" y="2340389"/>
            <a:ext cx="4825154" cy="1351721"/>
          </a:xfrm>
        </p:spPr>
        <p:txBody>
          <a:bodyPr/>
          <a:lstStyle/>
          <a:p>
            <a:r>
              <a:rPr lang="el-GR" sz="1800" dirty="0"/>
              <a:t>Το Μνημείο του αγνώστου στρατιώτη βρίσκεται στην Πλατεία Συντάγματος , μπροστά από το κτίριο της Βουλής. Κατασκευάστηκε τη δεκαετία του 1930 προς τιμή των πεσόντων στους πολέμους</a:t>
            </a:r>
          </a:p>
        </p:txBody>
      </p:sp>
      <p:pic>
        <p:nvPicPr>
          <p:cNvPr id="17" name="Θέση περιεχομένου 16">
            <a:extLst>
              <a:ext uri="{FF2B5EF4-FFF2-40B4-BE49-F238E27FC236}">
                <a16:creationId xmlns:a16="http://schemas.microsoft.com/office/drawing/2014/main" id="{BB0BE5F6-5887-E3D3-26BC-11BA5E2259EA}"/>
              </a:ext>
            </a:extLst>
          </p:cNvPr>
          <p:cNvPicPr>
            <a:picLocks noGrp="1" noChangeAspect="1"/>
          </p:cNvPicPr>
          <p:nvPr>
            <p:ph sz="half" idx="2"/>
          </p:nvPr>
        </p:nvPicPr>
        <p:blipFill>
          <a:blip r:embed="rId2"/>
          <a:stretch>
            <a:fillRect/>
          </a:stretch>
        </p:blipFill>
        <p:spPr>
          <a:xfrm>
            <a:off x="6208713" y="3668610"/>
            <a:ext cx="4825153" cy="2351191"/>
          </a:xfrm>
          <a:prstGeom prst="rect">
            <a:avLst/>
          </a:prstGeom>
        </p:spPr>
      </p:pic>
      <p:sp>
        <p:nvSpPr>
          <p:cNvPr id="15" name="Θέση κειμένου 14">
            <a:extLst>
              <a:ext uri="{FF2B5EF4-FFF2-40B4-BE49-F238E27FC236}">
                <a16:creationId xmlns:a16="http://schemas.microsoft.com/office/drawing/2014/main" id="{E5CF4432-B34B-51EA-2689-C2562B58461C}"/>
              </a:ext>
            </a:extLst>
          </p:cNvPr>
          <p:cNvSpPr>
            <a:spLocks noGrp="1"/>
          </p:cNvSpPr>
          <p:nvPr>
            <p:ph type="body" sz="quarter" idx="3"/>
          </p:nvPr>
        </p:nvSpPr>
        <p:spPr>
          <a:xfrm>
            <a:off x="6208713" y="2340389"/>
            <a:ext cx="4825154" cy="1351721"/>
          </a:xfrm>
        </p:spPr>
        <p:txBody>
          <a:bodyPr/>
          <a:lstStyle/>
          <a:p>
            <a:r>
              <a:rPr lang="el-GR" sz="1800" dirty="0"/>
              <a:t>Η Προεδρική Φρουρά είναι τελετουργική μονάδα πεζικού, η οποία φρουρεί το Μνημείο του Αγνώστου Στρατιώτη, καθώς και το Προεδρικό Μέγαρο στην Αθήνα της Ελλάδας </a:t>
            </a:r>
          </a:p>
        </p:txBody>
      </p:sp>
      <p:sp>
        <p:nvSpPr>
          <p:cNvPr id="16" name="Θέση περιεχομένου 15">
            <a:extLst>
              <a:ext uri="{FF2B5EF4-FFF2-40B4-BE49-F238E27FC236}">
                <a16:creationId xmlns:a16="http://schemas.microsoft.com/office/drawing/2014/main" id="{3A6472D1-1305-03B5-B6F5-41CB111527F8}"/>
              </a:ext>
            </a:extLst>
          </p:cNvPr>
          <p:cNvSpPr>
            <a:spLocks noGrp="1"/>
          </p:cNvSpPr>
          <p:nvPr>
            <p:ph sz="quarter" idx="4"/>
          </p:nvPr>
        </p:nvSpPr>
        <p:spPr>
          <a:xfrm>
            <a:off x="6208713" y="3692110"/>
            <a:ext cx="4825154" cy="2327691"/>
          </a:xfrm>
        </p:spPr>
        <p:txBody>
          <a:bodyPr/>
          <a:lstStyle/>
          <a:p>
            <a:endParaRPr lang="el-GR" dirty="0"/>
          </a:p>
        </p:txBody>
      </p:sp>
      <p:pic>
        <p:nvPicPr>
          <p:cNvPr id="18" name="Εικόνα 17">
            <a:extLst>
              <a:ext uri="{FF2B5EF4-FFF2-40B4-BE49-F238E27FC236}">
                <a16:creationId xmlns:a16="http://schemas.microsoft.com/office/drawing/2014/main" id="{33449E35-DC49-1386-1A6B-3D4EEE12A10A}"/>
              </a:ext>
            </a:extLst>
          </p:cNvPr>
          <p:cNvPicPr>
            <a:picLocks noChangeAspect="1"/>
          </p:cNvPicPr>
          <p:nvPr/>
        </p:nvPicPr>
        <p:blipFill>
          <a:blip r:embed="rId3"/>
          <a:stretch>
            <a:fillRect/>
          </a:stretch>
        </p:blipFill>
        <p:spPr>
          <a:xfrm>
            <a:off x="1258957" y="3692110"/>
            <a:ext cx="4532243" cy="2327691"/>
          </a:xfrm>
          <a:prstGeom prst="rect">
            <a:avLst/>
          </a:prstGeom>
        </p:spPr>
      </p:pic>
    </p:spTree>
    <p:extLst>
      <p:ext uri="{BB962C8B-B14F-4D97-AF65-F5344CB8AC3E}">
        <p14:creationId xmlns:p14="http://schemas.microsoft.com/office/powerpoint/2010/main" val="1714123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8B99161E-ABDB-6A3B-5129-BC2C8A6F1461}"/>
              </a:ext>
            </a:extLst>
          </p:cNvPr>
          <p:cNvSpPr>
            <a:spLocks noGrp="1"/>
          </p:cNvSpPr>
          <p:nvPr>
            <p:ph type="title"/>
          </p:nvPr>
        </p:nvSpPr>
        <p:spPr/>
        <p:txBody>
          <a:bodyPr/>
          <a:lstStyle/>
          <a:p>
            <a:r>
              <a:rPr lang="el-GR" sz="3200" dirty="0"/>
              <a:t>Βράχος της Ακρόπολης, Μουσείο της Ακρόπολης , Βουλή των Ελλήνων</a:t>
            </a:r>
          </a:p>
        </p:txBody>
      </p:sp>
      <p:sp>
        <p:nvSpPr>
          <p:cNvPr id="11" name="Θέση εικόνας 10">
            <a:extLst>
              <a:ext uri="{FF2B5EF4-FFF2-40B4-BE49-F238E27FC236}">
                <a16:creationId xmlns:a16="http://schemas.microsoft.com/office/drawing/2014/main" id="{855B3A78-E96B-026E-7AD4-7B881735687A}"/>
              </a:ext>
            </a:extLst>
          </p:cNvPr>
          <p:cNvSpPr>
            <a:spLocks noGrp="1"/>
          </p:cNvSpPr>
          <p:nvPr>
            <p:ph type="pic" idx="15"/>
          </p:nvPr>
        </p:nvSpPr>
        <p:spPr/>
      </p:sp>
      <p:sp>
        <p:nvSpPr>
          <p:cNvPr id="12" name="Θέση κειμένου 11">
            <a:extLst>
              <a:ext uri="{FF2B5EF4-FFF2-40B4-BE49-F238E27FC236}">
                <a16:creationId xmlns:a16="http://schemas.microsoft.com/office/drawing/2014/main" id="{1F71FEE9-6A43-F139-8AA0-B7B5EEBC51B7}"/>
              </a:ext>
            </a:extLst>
          </p:cNvPr>
          <p:cNvSpPr>
            <a:spLocks noGrp="1"/>
          </p:cNvSpPr>
          <p:nvPr>
            <p:ph type="body" sz="half" idx="18"/>
          </p:nvPr>
        </p:nvSpPr>
        <p:spPr>
          <a:xfrm>
            <a:off x="1154296" y="4532845"/>
            <a:ext cx="3051096" cy="1494211"/>
          </a:xfrm>
        </p:spPr>
        <p:txBody>
          <a:bodyPr>
            <a:normAutofit fontScale="85000" lnSpcReduction="10000"/>
          </a:bodyPr>
          <a:lstStyle/>
          <a:p>
            <a:r>
              <a:rPr lang="el-GR" dirty="0">
                <a:solidFill>
                  <a:schemeClr val="accent5">
                    <a:lumMod val="50000"/>
                  </a:schemeClr>
                </a:solidFill>
              </a:rPr>
              <a:t>Η Ακρόπολη Αθηνών είναι βραχώδης λόφος ύψους 70 μ. περίπου από το επίπεδο της πόλεως των Αθηνών. Ο λόφος είναι απρόσιτος  από όλες τις πλευρές εκτός της δυτικής , όπου και βρίσκεται η οχυρή είσοδος , η διακοσμημένη με τα λαμπρά Προπύλαια  </a:t>
            </a:r>
          </a:p>
        </p:txBody>
      </p:sp>
      <p:pic>
        <p:nvPicPr>
          <p:cNvPr id="18" name="Θέση εικόνας 17">
            <a:extLst>
              <a:ext uri="{FF2B5EF4-FFF2-40B4-BE49-F238E27FC236}">
                <a16:creationId xmlns:a16="http://schemas.microsoft.com/office/drawing/2014/main" id="{7535EEE5-AA00-46BA-CBB1-7A72DB6AC744}"/>
              </a:ext>
            </a:extLst>
          </p:cNvPr>
          <p:cNvPicPr>
            <a:picLocks noGrp="1" noChangeAspect="1"/>
          </p:cNvPicPr>
          <p:nvPr>
            <p:ph type="pic" idx="21"/>
          </p:nvPr>
        </p:nvPicPr>
        <p:blipFill>
          <a:blip r:embed="rId2"/>
          <a:srcRect l="9702" r="9702"/>
          <a:stretch>
            <a:fillRect/>
          </a:stretch>
        </p:blipFill>
        <p:spPr>
          <a:xfrm>
            <a:off x="4658662" y="2633245"/>
            <a:ext cx="2870841" cy="1591510"/>
          </a:xfrm>
          <a:prstGeom prst="rect">
            <a:avLst/>
          </a:prstGeom>
        </p:spPr>
      </p:pic>
      <p:sp>
        <p:nvSpPr>
          <p:cNvPr id="13" name="Θέση κειμένου 12">
            <a:extLst>
              <a:ext uri="{FF2B5EF4-FFF2-40B4-BE49-F238E27FC236}">
                <a16:creationId xmlns:a16="http://schemas.microsoft.com/office/drawing/2014/main" id="{7372233F-569F-F577-351A-2A608ACAD02B}"/>
              </a:ext>
            </a:extLst>
          </p:cNvPr>
          <p:cNvSpPr>
            <a:spLocks noGrp="1"/>
          </p:cNvSpPr>
          <p:nvPr>
            <p:ph type="body" sz="half" idx="19"/>
          </p:nvPr>
        </p:nvSpPr>
        <p:spPr>
          <a:xfrm>
            <a:off x="4568864" y="4532845"/>
            <a:ext cx="3050438" cy="1494211"/>
          </a:xfrm>
        </p:spPr>
        <p:txBody>
          <a:bodyPr>
            <a:normAutofit fontScale="92500"/>
          </a:bodyPr>
          <a:lstStyle/>
          <a:p>
            <a:r>
              <a:rPr lang="el-GR" sz="1200" dirty="0">
                <a:solidFill>
                  <a:schemeClr val="accent5">
                    <a:lumMod val="50000"/>
                  </a:schemeClr>
                </a:solidFill>
              </a:rPr>
              <a:t>Το Μουσείο της Ακρόπολης είναι αρχαιολογικό μουσείο επικεντρωμένο στα ευρήματα του αρχαιολογικού χώρου Ακρόπολης των Αθηνών. Πρόκειται για το δεύτερο σε σπουδαιότητα αρχαιολογικό μουσείο εντός της Ελληνικής επικράτειας μετά το Εθνικό Αρχαιολογικό Μουσείο επί της οδού Πατησίων.</a:t>
            </a:r>
          </a:p>
        </p:txBody>
      </p:sp>
      <p:pic>
        <p:nvPicPr>
          <p:cNvPr id="19" name="Θέση εικόνας 18">
            <a:extLst>
              <a:ext uri="{FF2B5EF4-FFF2-40B4-BE49-F238E27FC236}">
                <a16:creationId xmlns:a16="http://schemas.microsoft.com/office/drawing/2014/main" id="{43866799-99C7-8857-309F-31DBBEF522DF}"/>
              </a:ext>
            </a:extLst>
          </p:cNvPr>
          <p:cNvPicPr>
            <a:picLocks noGrp="1" noChangeAspect="1"/>
          </p:cNvPicPr>
          <p:nvPr>
            <p:ph type="pic" idx="22"/>
          </p:nvPr>
        </p:nvPicPr>
        <p:blipFill>
          <a:blip r:embed="rId3"/>
          <a:srcRect t="10500" b="10500"/>
          <a:stretch>
            <a:fillRect/>
          </a:stretch>
        </p:blipFill>
        <p:spPr>
          <a:xfrm>
            <a:off x="7982775" y="2603500"/>
            <a:ext cx="3051096" cy="1591510"/>
          </a:xfrm>
          <a:prstGeom prst="rect">
            <a:avLst/>
          </a:prstGeom>
        </p:spPr>
      </p:pic>
      <p:sp>
        <p:nvSpPr>
          <p:cNvPr id="14" name="Θέση κειμένου 13">
            <a:extLst>
              <a:ext uri="{FF2B5EF4-FFF2-40B4-BE49-F238E27FC236}">
                <a16:creationId xmlns:a16="http://schemas.microsoft.com/office/drawing/2014/main" id="{17231972-3DB2-88AA-C2A4-29595A1033A0}"/>
              </a:ext>
            </a:extLst>
          </p:cNvPr>
          <p:cNvSpPr>
            <a:spLocks noGrp="1"/>
          </p:cNvSpPr>
          <p:nvPr>
            <p:ph type="body" sz="half" idx="20"/>
          </p:nvPr>
        </p:nvSpPr>
        <p:spPr>
          <a:xfrm>
            <a:off x="7982775" y="4532845"/>
            <a:ext cx="3051096" cy="1494211"/>
          </a:xfrm>
        </p:spPr>
        <p:txBody>
          <a:bodyPr>
            <a:normAutofit/>
          </a:bodyPr>
          <a:lstStyle/>
          <a:p>
            <a:r>
              <a:rPr lang="el-GR" sz="1200" dirty="0">
                <a:solidFill>
                  <a:schemeClr val="accent5">
                    <a:lumMod val="50000"/>
                  </a:schemeClr>
                </a:solidFill>
              </a:rPr>
              <a:t>Η Βουλή των Ελλήνων είναι το  νομοθετικό σώμα της Ελληνικής Δημοκρατίας .Σύμφωνα με το ισχύον Σύνταγμα αποτελεί απλό νομοθετικό σώμα, ο αριθμός των μελών του οποίου ορίζεται με νόμο και πρέπει να κυμαίνεται από 200 μέχρι 300.</a:t>
            </a:r>
          </a:p>
        </p:txBody>
      </p:sp>
      <p:pic>
        <p:nvPicPr>
          <p:cNvPr id="17" name="Εικόνα 16">
            <a:extLst>
              <a:ext uri="{FF2B5EF4-FFF2-40B4-BE49-F238E27FC236}">
                <a16:creationId xmlns:a16="http://schemas.microsoft.com/office/drawing/2014/main" id="{43115C0A-19E4-6A74-6551-121FCF02A850}"/>
              </a:ext>
            </a:extLst>
          </p:cNvPr>
          <p:cNvPicPr>
            <a:picLocks noChangeAspect="1"/>
          </p:cNvPicPr>
          <p:nvPr/>
        </p:nvPicPr>
        <p:blipFill>
          <a:blip r:embed="rId4"/>
          <a:stretch>
            <a:fillRect/>
          </a:stretch>
        </p:blipFill>
        <p:spPr>
          <a:xfrm>
            <a:off x="1033671" y="2594810"/>
            <a:ext cx="3171720" cy="1600200"/>
          </a:xfrm>
          <a:prstGeom prst="rect">
            <a:avLst/>
          </a:prstGeom>
        </p:spPr>
      </p:pic>
    </p:spTree>
    <p:extLst>
      <p:ext uri="{BB962C8B-B14F-4D97-AF65-F5344CB8AC3E}">
        <p14:creationId xmlns:p14="http://schemas.microsoft.com/office/powerpoint/2010/main" val="2683171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1">
            <a:extLst>
              <a:ext uri="{FF2B5EF4-FFF2-40B4-BE49-F238E27FC236}">
                <a16:creationId xmlns:a16="http://schemas.microsoft.com/office/drawing/2014/main" id="{1495FD3C-8630-E37B-CF1D-74357575CFDE}"/>
              </a:ext>
            </a:extLst>
          </p:cNvPr>
          <p:cNvSpPr>
            <a:spLocks noGrp="1"/>
          </p:cNvSpPr>
          <p:nvPr>
            <p:ph type="title"/>
          </p:nvPr>
        </p:nvSpPr>
        <p:spPr>
          <a:xfrm>
            <a:off x="768626" y="973668"/>
            <a:ext cx="9448800" cy="706964"/>
          </a:xfrm>
        </p:spPr>
        <p:txBody>
          <a:bodyPr/>
          <a:lstStyle/>
          <a:p>
            <a:r>
              <a:rPr lang="el-GR" dirty="0"/>
              <a:t>Ζωολογικός κήπος , ταβέρνα ΣΤΟΥ ΚΟΡΡΕ</a:t>
            </a:r>
          </a:p>
        </p:txBody>
      </p:sp>
      <p:sp>
        <p:nvSpPr>
          <p:cNvPr id="13" name="Θέση κειμένου 12">
            <a:extLst>
              <a:ext uri="{FF2B5EF4-FFF2-40B4-BE49-F238E27FC236}">
                <a16:creationId xmlns:a16="http://schemas.microsoft.com/office/drawing/2014/main" id="{621E2ADD-B768-9C68-3F23-543C70587025}"/>
              </a:ext>
            </a:extLst>
          </p:cNvPr>
          <p:cNvSpPr>
            <a:spLocks noGrp="1"/>
          </p:cNvSpPr>
          <p:nvPr>
            <p:ph type="body" idx="1"/>
          </p:nvPr>
        </p:nvSpPr>
        <p:spPr>
          <a:xfrm>
            <a:off x="1154954" y="2472798"/>
            <a:ext cx="4825157" cy="706964"/>
          </a:xfrm>
        </p:spPr>
        <p:txBody>
          <a:bodyPr/>
          <a:lstStyle/>
          <a:p>
            <a:r>
              <a:rPr lang="el-GR" sz="1400" dirty="0"/>
              <a:t>Ο ζωολογικός κήπος είναι μια εγκατάσταση στην οποία βρίσκονται διάφορα είδη ζώων μέσα σε περιορισμένους χώρους</a:t>
            </a:r>
          </a:p>
        </p:txBody>
      </p:sp>
      <p:pic>
        <p:nvPicPr>
          <p:cNvPr id="17" name="Θέση περιεχομένου 16">
            <a:extLst>
              <a:ext uri="{FF2B5EF4-FFF2-40B4-BE49-F238E27FC236}">
                <a16:creationId xmlns:a16="http://schemas.microsoft.com/office/drawing/2014/main" id="{56E163E5-1275-BB61-72BE-C364EF04CFE4}"/>
              </a:ext>
            </a:extLst>
          </p:cNvPr>
          <p:cNvPicPr>
            <a:picLocks noGrp="1" noChangeAspect="1"/>
          </p:cNvPicPr>
          <p:nvPr>
            <p:ph sz="half" idx="2"/>
          </p:nvPr>
        </p:nvPicPr>
        <p:blipFill>
          <a:blip r:embed="rId2"/>
          <a:stretch>
            <a:fillRect/>
          </a:stretch>
        </p:blipFill>
        <p:spPr>
          <a:xfrm>
            <a:off x="951665" y="3179762"/>
            <a:ext cx="4825159" cy="2840039"/>
          </a:xfrm>
          <a:prstGeom prst="rect">
            <a:avLst/>
          </a:prstGeom>
        </p:spPr>
      </p:pic>
      <p:sp>
        <p:nvSpPr>
          <p:cNvPr id="15" name="Θέση κειμένου 14">
            <a:extLst>
              <a:ext uri="{FF2B5EF4-FFF2-40B4-BE49-F238E27FC236}">
                <a16:creationId xmlns:a16="http://schemas.microsoft.com/office/drawing/2014/main" id="{142A34F5-CB32-3EF1-468E-9DED5A972BA0}"/>
              </a:ext>
            </a:extLst>
          </p:cNvPr>
          <p:cNvSpPr>
            <a:spLocks noGrp="1"/>
          </p:cNvSpPr>
          <p:nvPr>
            <p:ph type="body" sz="quarter" idx="3"/>
          </p:nvPr>
        </p:nvSpPr>
        <p:spPr/>
        <p:txBody>
          <a:bodyPr/>
          <a:lstStyle/>
          <a:p>
            <a:pPr algn="ctr"/>
            <a:r>
              <a:rPr lang="el-GR" dirty="0"/>
              <a:t>ΣΤΟΥ ΚΟΡΡΕ</a:t>
            </a:r>
          </a:p>
        </p:txBody>
      </p:sp>
      <p:pic>
        <p:nvPicPr>
          <p:cNvPr id="18" name="Θέση περιεχομένου 17">
            <a:extLst>
              <a:ext uri="{FF2B5EF4-FFF2-40B4-BE49-F238E27FC236}">
                <a16:creationId xmlns:a16="http://schemas.microsoft.com/office/drawing/2014/main" id="{4BD5FD6B-063B-EF29-1202-3F3DBA9A61DA}"/>
              </a:ext>
            </a:extLst>
          </p:cNvPr>
          <p:cNvPicPr>
            <a:picLocks noGrp="1" noChangeAspect="1"/>
          </p:cNvPicPr>
          <p:nvPr>
            <p:ph sz="quarter" idx="4"/>
          </p:nvPr>
        </p:nvPicPr>
        <p:blipFill>
          <a:blip r:embed="rId3"/>
          <a:stretch>
            <a:fillRect/>
          </a:stretch>
        </p:blipFill>
        <p:spPr>
          <a:xfrm>
            <a:off x="6096000" y="3179762"/>
            <a:ext cx="4121426" cy="2840039"/>
          </a:xfrm>
          <a:prstGeom prst="rect">
            <a:avLst/>
          </a:prstGeom>
        </p:spPr>
      </p:pic>
    </p:spTree>
    <p:extLst>
      <p:ext uri="{BB962C8B-B14F-4D97-AF65-F5344CB8AC3E}">
        <p14:creationId xmlns:p14="http://schemas.microsoft.com/office/powerpoint/2010/main" val="332517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FBBB60A8-113F-0D16-1E15-FEB3874C20CB}"/>
              </a:ext>
            </a:extLst>
          </p:cNvPr>
          <p:cNvSpPr>
            <a:spLocks noGrp="1"/>
          </p:cNvSpPr>
          <p:nvPr>
            <p:ph type="ctrTitle"/>
          </p:nvPr>
        </p:nvSpPr>
        <p:spPr/>
        <p:txBody>
          <a:bodyPr/>
          <a:lstStyle/>
          <a:p>
            <a:r>
              <a:rPr lang="el-GR" sz="1600" dirty="0"/>
              <a:t>Η συγκεκριμένη εκδρομή ήταν η αγαπημένη μου , καθώς πήγα με την τάξη μου και πέρασα πολύ ωραία. Το ίδρυμα Σταύρος Νιάρχος ήταν τεράστιο και η θέα καταπληκτική. Ο Εθνικός κήπος ήταν μαγευτικός σαν να βγήκε από παραμύθι . Στην Ακρόπολη μεταβήκαμε με ξεναγό , παρόλο που </a:t>
            </a:r>
            <a:r>
              <a:rPr lang="el-GR" sz="1600" dirty="0" err="1"/>
              <a:t>αναβήκαμε</a:t>
            </a:r>
            <a:r>
              <a:rPr lang="el-GR" sz="1600" dirty="0"/>
              <a:t>  πολλά σκαλιά άξιζε τον κόπο . Η Αθήνα ήταν τεράστια και πανέμορφη . Στην ταβέρνα φάγαμε , χορέψαμε , τραγουδήσαμε , περάσαμε τέλεια. Ο ζωολογικός κήπος ήταν το αγαπημένο μου μέρος διότι λατρεύω τα ζώα και την φύση.     </a:t>
            </a:r>
          </a:p>
        </p:txBody>
      </p:sp>
      <p:sp>
        <p:nvSpPr>
          <p:cNvPr id="8" name="Υπότιτλος 7">
            <a:extLst>
              <a:ext uri="{FF2B5EF4-FFF2-40B4-BE49-F238E27FC236}">
                <a16:creationId xmlns:a16="http://schemas.microsoft.com/office/drawing/2014/main" id="{C200DA73-AEDC-3F87-212B-CB2D930A605A}"/>
              </a:ext>
            </a:extLst>
          </p:cNvPr>
          <p:cNvSpPr>
            <a:spLocks noGrp="1"/>
          </p:cNvSpPr>
          <p:nvPr>
            <p:ph type="subTitle" idx="1"/>
          </p:nvPr>
        </p:nvSpPr>
        <p:spPr>
          <a:xfrm>
            <a:off x="1154955" y="1205948"/>
            <a:ext cx="8825658" cy="893785"/>
          </a:xfrm>
        </p:spPr>
        <p:txBody>
          <a:bodyPr>
            <a:normAutofit fontScale="85000" lnSpcReduction="20000"/>
          </a:bodyPr>
          <a:lstStyle/>
          <a:p>
            <a:r>
              <a:rPr lang="el-GR" sz="4300" dirty="0"/>
              <a:t>Η άποψη μου                                     </a:t>
            </a:r>
            <a:r>
              <a:rPr lang="el-GR" sz="3200" dirty="0"/>
              <a:t>γεωργία </a:t>
            </a:r>
          </a:p>
          <a:p>
            <a:endParaRPr lang="el-GR" sz="3200" dirty="0"/>
          </a:p>
        </p:txBody>
      </p:sp>
    </p:spTree>
    <p:extLst>
      <p:ext uri="{BB962C8B-B14F-4D97-AF65-F5344CB8AC3E}">
        <p14:creationId xmlns:p14="http://schemas.microsoft.com/office/powerpoint/2010/main" val="21423936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152</TotalTime>
  <Words>459</Words>
  <Application>Microsoft Office PowerPoint</Application>
  <PresentationFormat>Ευρεία οθόνη</PresentationFormat>
  <Paragraphs>30</Paragraphs>
  <Slides>7</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vt:i4>
      </vt:variant>
    </vt:vector>
  </HeadingPairs>
  <TitlesOfParts>
    <vt:vector size="12" baseType="lpstr">
      <vt:lpstr>Arial</vt:lpstr>
      <vt:lpstr>Calibri</vt:lpstr>
      <vt:lpstr>Century Gothic</vt:lpstr>
      <vt:lpstr>Wingdings 3</vt:lpstr>
      <vt:lpstr>Αίθουσα συσκέψεων "Ιόν"</vt:lpstr>
      <vt:lpstr>Η τριήμερη επίσκεψη στην Αθήνα-Βουλή των Ελλήνων</vt:lpstr>
      <vt:lpstr>Σταύρος Νιάρχος</vt:lpstr>
      <vt:lpstr>Περιήγηση   στον Εθνικό κήπο , στο Προεδρικό Μέγαρο και το Καλλιμάρμαρο </vt:lpstr>
      <vt:lpstr>Μνημείο του αγνώστου στρατιώτη και η αλλαγή της Προεδρικής Φρουράς </vt:lpstr>
      <vt:lpstr>Βράχος της Ακρόπολης, Μουσείο της Ακρόπολης , Βουλή των Ελλήνων</vt:lpstr>
      <vt:lpstr>Ζωολογικός κήπος , ταβέρνα ΣΤΟΥ ΚΟΡΡΕ</vt:lpstr>
      <vt:lpstr>Η συγκεκριμένη εκδρομή ήταν η αγαπημένη μου , καθώς πήγα με την τάξη μου και πέρασα πολύ ωραία. Το ίδρυμα Σταύρος Νιάρχος ήταν τεράστιο και η θέα καταπληκτική. Ο Εθνικός κήπος ήταν μαγευτικός σαν να βγήκε από παραμύθι . Στην Ακρόπολη μεταβήκαμε με ξεναγό , παρόλο που αναβήκαμε  πολλά σκαλιά άξιζε τον κόπο . Η Αθήνα ήταν τεράστια και πανέμορφη . Στην ταβέρνα φάγαμε , χορέψαμε , τραγουδήσαμε , περάσαμε τέλεια. Ο ζωολογικός κήπος ήταν το αγαπημένο μου μέρος διότι λατρεύω τα ζώα και την φύση.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τριήμερη επίσκεψη στην Αθήνα-Βουλή των Ελλήνων</dc:title>
  <dc:creator>user</dc:creator>
  <cp:lastModifiedBy>user</cp:lastModifiedBy>
  <cp:revision>1</cp:revision>
  <dcterms:created xsi:type="dcterms:W3CDTF">2024-02-10T15:43:48Z</dcterms:created>
  <dcterms:modified xsi:type="dcterms:W3CDTF">2024-02-10T18:16:24Z</dcterms:modified>
</cp:coreProperties>
</file>